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73" r:id="rId5"/>
    <p:sldId id="260" r:id="rId6"/>
    <p:sldId id="261" r:id="rId7"/>
    <p:sldId id="275" r:id="rId8"/>
    <p:sldId id="27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4" r:id="rId18"/>
    <p:sldId id="272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699247"/>
            <a:ext cx="9905999" cy="1918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800" i="0">
                <a:effectLst/>
                <a:latin typeface="Calibri" panose="020F0502020204030204" pitchFamily="34" charset="0"/>
              </a:rPr>
              <a:t>Анализ и визуализация сведений о публикациях в журналах</a:t>
            </a:r>
            <a:endParaRPr lang="ru-RU" sz="600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896034" y="5943601"/>
            <a:ext cx="9905999" cy="5916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/>
              <a:t>Выполнили</a:t>
            </a:r>
            <a:r>
              <a:rPr lang="en-US"/>
              <a:t>:</a:t>
            </a:r>
            <a:r>
              <a:rPr lang="ru-RU"/>
              <a:t> Сапожников Артём</a:t>
            </a:r>
            <a:r>
              <a:rPr lang="en-US"/>
              <a:t>, C</a:t>
            </a:r>
            <a:r>
              <a:rPr lang="ru-RU" err="1"/>
              <a:t>кобликов</a:t>
            </a:r>
            <a:r>
              <a:rPr lang="ru-RU"/>
              <a:t> Кирилл</a:t>
            </a:r>
            <a:r>
              <a:rPr lang="en-US"/>
              <a:t>, </a:t>
            </a:r>
            <a:r>
              <a:rPr lang="ru-RU" err="1"/>
              <a:t>Клапнева</a:t>
            </a:r>
            <a:r>
              <a:rPr lang="ru-RU"/>
              <a:t> Диана</a:t>
            </a:r>
            <a:endParaRPr lang="ru-RU" sz="4800"/>
          </a:p>
        </p:txBody>
      </p:sp>
    </p:spTree>
    <p:extLst>
      <p:ext uri="{BB962C8B-B14F-4D97-AF65-F5344CB8AC3E}">
        <p14:creationId xmlns:p14="http://schemas.microsoft.com/office/powerpoint/2010/main" val="268262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322731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/>
              <a:t>Гипотеза 2</a:t>
            </a:r>
            <a:r>
              <a:rPr lang="en-US" sz="3600"/>
              <a:t>:</a:t>
            </a:r>
            <a:r>
              <a:rPr lang="ru-RU" sz="3600"/>
              <a:t> Корреляция между оценками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19E4029-634F-4579-94D4-980CC640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56" y="1075005"/>
            <a:ext cx="9664817" cy="53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2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322731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Гипотеза 3</a:t>
            </a:r>
            <a:r>
              <a:rPr lang="en-US" sz="3200" dirty="0"/>
              <a:t>:</a:t>
            </a:r>
            <a:r>
              <a:rPr lang="ru-RU" sz="3200" dirty="0"/>
              <a:t> Корреляция между индексом </a:t>
            </a:r>
            <a:r>
              <a:rPr lang="ru-RU" sz="3200" dirty="0" err="1"/>
              <a:t>Хирша</a:t>
            </a:r>
            <a:r>
              <a:rPr lang="ru-RU" sz="3200" dirty="0"/>
              <a:t> и опытом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0BDD938-A7E9-4604-8283-9E4F60E28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37" y="1046891"/>
            <a:ext cx="9625456" cy="54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2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322731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/>
              <a:t>Динамика изменений содержания выпусков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33EFD41-2F59-4470-AA8E-CB54AFBD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35" y="1109381"/>
            <a:ext cx="9789459" cy="550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7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322731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/>
              <a:t>Вопрос об оптимальном количестве авторов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32F2073-E656-47CD-85F2-AA548ADB1B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0865" y="1470212"/>
            <a:ext cx="4301640" cy="37472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458EC91-F85B-4D45-A9A8-9D3C296F50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8681" y="1470213"/>
            <a:ext cx="4414141" cy="37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39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322731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/>
              <a:t>Визуализация в рамках категории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FEDF63C-2371-419B-9155-5621B781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1245117"/>
            <a:ext cx="9448800" cy="52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12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322731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/>
              <a:t>Облака слов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657D622-A4F1-4823-A7CF-FF5567D84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65" y="1245911"/>
            <a:ext cx="9601200" cy="534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5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7FE39D9-C0D2-24D4-72DC-081E089D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31" t="27071" r="58484" b="48012"/>
          <a:stretch/>
        </p:blipFill>
        <p:spPr>
          <a:xfrm>
            <a:off x="4416945" y="1237920"/>
            <a:ext cx="3639624" cy="27595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C21857A-9C49-5F57-5BBE-B98315F2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121" t="51852" r="41061" b="24714"/>
          <a:stretch/>
        </p:blipFill>
        <p:spPr>
          <a:xfrm>
            <a:off x="780382" y="1237920"/>
            <a:ext cx="3520806" cy="27595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C27F33EE-C5C0-BAE1-48A2-3A6C1995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122" t="27071" r="41059" b="48012"/>
          <a:stretch/>
        </p:blipFill>
        <p:spPr>
          <a:xfrm>
            <a:off x="8172326" y="1237920"/>
            <a:ext cx="3311461" cy="275955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xmlns="" id="{AF3F5E40-6BCB-AB70-9EB4-2E8C8F2E7C3B}"/>
              </a:ext>
            </a:extLst>
          </p:cNvPr>
          <p:cNvSpPr txBox="1">
            <a:spLocks/>
          </p:cNvSpPr>
          <p:nvPr/>
        </p:nvSpPr>
        <p:spPr>
          <a:xfrm>
            <a:off x="708213" y="322731"/>
            <a:ext cx="10945905" cy="2294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600" dirty="0"/>
              <a:t>Показатели по категориям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DD5C504-A09A-456C-076F-F1EF66D17602}"/>
              </a:ext>
            </a:extLst>
          </p:cNvPr>
          <p:cNvSpPr txBox="1"/>
          <p:nvPr/>
        </p:nvSpPr>
        <p:spPr>
          <a:xfrm>
            <a:off x="4416945" y="4035496"/>
            <a:ext cx="64220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Журналы</a:t>
            </a:r>
            <a:r>
              <a:rPr lang="en-US" dirty="0"/>
              <a:t> </a:t>
            </a:r>
            <a:r>
              <a:rPr lang="ru-RU" dirty="0"/>
              <a:t>категории К2 лидируют по кол-ву цитирований и уникальных загрузок. Это можно объяснить большим существующим количеством журналов категории К2, чем К1, но все ещё большим доверием аудитории к этим журналам, нежели к К3.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6157820-1FDB-A9B9-EC00-AC3B4C4E6FCC}"/>
              </a:ext>
            </a:extLst>
          </p:cNvPr>
          <p:cNvSpPr txBox="1"/>
          <p:nvPr/>
        </p:nvSpPr>
        <p:spPr>
          <a:xfrm>
            <a:off x="708213" y="4035496"/>
            <a:ext cx="3071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Самое большое кол-во тематических разделов содержится в журналах К1, что вполне закономерно.</a:t>
            </a:r>
          </a:p>
        </p:txBody>
      </p:sp>
    </p:spTree>
    <p:extLst>
      <p:ext uri="{BB962C8B-B14F-4D97-AF65-F5344CB8AC3E}">
        <p14:creationId xmlns:p14="http://schemas.microsoft.com/office/powerpoint/2010/main" val="2057998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A0E7D32E-98CF-D1C7-3273-1CBC2B9641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3" t="27205" r="76742" b="47610"/>
          <a:stretch/>
        </p:blipFill>
        <p:spPr>
          <a:xfrm>
            <a:off x="851043" y="1240808"/>
            <a:ext cx="3444005" cy="28880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B4BEB4D-7022-A8C3-17AD-0E0BB3E6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60" t="51986" r="58485" b="20943"/>
          <a:stretch/>
        </p:blipFill>
        <p:spPr>
          <a:xfrm>
            <a:off x="7896952" y="1246907"/>
            <a:ext cx="3405283" cy="28880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D89ED31-9D63-4797-1B44-771D2C40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3" t="51986" r="76439" b="20943"/>
          <a:stretch/>
        </p:blipFill>
        <p:spPr>
          <a:xfrm>
            <a:off x="4465200" y="1240808"/>
            <a:ext cx="3261599" cy="2888024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xmlns="" id="{3F41F0BF-4611-DCD8-64A6-2C50E64F26E4}"/>
              </a:ext>
            </a:extLst>
          </p:cNvPr>
          <p:cNvSpPr txBox="1">
            <a:spLocks/>
          </p:cNvSpPr>
          <p:nvPr/>
        </p:nvSpPr>
        <p:spPr>
          <a:xfrm>
            <a:off x="708213" y="322731"/>
            <a:ext cx="10945905" cy="2294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600" dirty="0"/>
              <a:t>Показатели по категориям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521B2E2-2FE2-9D34-28FB-2C5DDA78C7CE}"/>
              </a:ext>
            </a:extLst>
          </p:cNvPr>
          <p:cNvSpPr txBox="1"/>
          <p:nvPr/>
        </p:nvSpPr>
        <p:spPr>
          <a:xfrm>
            <a:off x="799077" y="4240306"/>
            <a:ext cx="10764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Скрипичные графики позволяют детальнее рассмотреть распределение значений. Журналы К3 обладают наибольшим максимальным кол-вом подборок, но наименьшим максимальным кол-вом страниц. Среднее значение кол-ва просмотров и подборок все еще наибольшее у журналов К1. </a:t>
            </a:r>
          </a:p>
        </p:txBody>
      </p:sp>
    </p:spTree>
    <p:extLst>
      <p:ext uri="{BB962C8B-B14F-4D97-AF65-F5344CB8AC3E}">
        <p14:creationId xmlns:p14="http://schemas.microsoft.com/office/powerpoint/2010/main" val="33851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A342B9BD-A700-18EA-1A9D-1C11669A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2" t="18451" r="36213" b="20404"/>
          <a:stretch/>
        </p:blipFill>
        <p:spPr>
          <a:xfrm>
            <a:off x="812802" y="1639456"/>
            <a:ext cx="5170653" cy="28909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D93AE61-D7FA-41FF-4804-E71890A7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1" t="18586" r="36591" b="21347"/>
          <a:stretch/>
        </p:blipFill>
        <p:spPr>
          <a:xfrm>
            <a:off x="6096000" y="1639456"/>
            <a:ext cx="5198580" cy="2890981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xmlns="" id="{24D9C423-78E8-B3D5-0BF7-1877876E1FB1}"/>
              </a:ext>
            </a:extLst>
          </p:cNvPr>
          <p:cNvSpPr txBox="1">
            <a:spLocks/>
          </p:cNvSpPr>
          <p:nvPr/>
        </p:nvSpPr>
        <p:spPr>
          <a:xfrm>
            <a:off x="708213" y="322731"/>
            <a:ext cx="10945905" cy="2294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3600" dirty="0"/>
              <a:t>Показатели деятельности авторов в зависимости от высшего учебного заведения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66E252-30C8-12ED-B2A4-DA9F642C354D}"/>
              </a:ext>
            </a:extLst>
          </p:cNvPr>
          <p:cNvSpPr txBox="1"/>
          <p:nvPr/>
        </p:nvSpPr>
        <p:spPr>
          <a:xfrm>
            <a:off x="812802" y="4595090"/>
            <a:ext cx="10764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Возможность определить число лет деятельности, публикаций и индекс Хирша авторов из разных организаций позволяет сделать выводы о них и отследить разницу в показателях у авторов статей из журналов разных категорий. Среднее значение индекса Хирша всегда выше у авторов, публикующихся в журналах К1 И К2.</a:t>
            </a:r>
          </a:p>
        </p:txBody>
      </p:sp>
    </p:spTree>
    <p:extLst>
      <p:ext uri="{BB962C8B-B14F-4D97-AF65-F5344CB8AC3E}">
        <p14:creationId xmlns:p14="http://schemas.microsoft.com/office/powerpoint/2010/main" val="3689684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322731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/>
              <a:t>Выводы и рекомендации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xmlns="" id="{84DBF377-45C5-4A2B-9A88-B0EC2388833E}"/>
              </a:ext>
            </a:extLst>
          </p:cNvPr>
          <p:cNvSpPr txBox="1">
            <a:spLocks/>
          </p:cNvSpPr>
          <p:nvPr/>
        </p:nvSpPr>
        <p:spPr>
          <a:xfrm>
            <a:off x="623045" y="1454524"/>
            <a:ext cx="10945905" cy="4621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9580" algn="just">
              <a:lnSpc>
                <a:spcPct val="150000"/>
              </a:lnSpc>
            </a:pPr>
            <a:r>
              <a:rPr lang="ru-R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4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Стандартизация по объёму</a:t>
            </a:r>
            <a:r>
              <a:rPr lang="ru-RU" sz="4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Статьи должны быть примерно разделены на две категории: объёмом от 9 до 12 страниц и объёмом – от 17 до 24 страниц. Статьи объёмом больше 34 страниц крайне нежелательны к публикации</a:t>
            </a:r>
            <a:endParaRPr lang="ru-RU" sz="440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4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цитирований в РИНЦ. </a:t>
            </a:r>
            <a:r>
              <a:rPr lang="ru-RU" sz="4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Нужно работать над этим показателем: писать качественные статьи на актуальные темы, которые захотят процитировать.</a:t>
            </a:r>
            <a:endParaRPr lang="ru-RU" sz="440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4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Уменьшить количество статей от неопытных специалистов. </a:t>
            </a:r>
            <a:r>
              <a:rPr lang="ru-RU" sz="4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Доля статей с суммарным индексом Хирша меньше 2 должна быть не больше 25% (сейчас 40%). Молодых специалистов следует приобщить к делу по средствам менторства более опытных коллег</a:t>
            </a:r>
            <a:endParaRPr lang="ru-RU" sz="440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4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 – оптимальное количество соавторов. </a:t>
            </a:r>
            <a:r>
              <a:rPr lang="ru-RU" sz="4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Понятно, что в зависимости от специализации это число может меняться, но сильно отходить от этого показателя не стоит</a:t>
            </a:r>
            <a:endParaRPr lang="ru-RU" sz="440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400"/>
              <a:buFont typeface="Times New Roman" panose="02020603050405020304" pitchFamily="18" charset="0"/>
              <a:buAutoNum type="arabicPeriod"/>
            </a:pPr>
            <a:r>
              <a:rPr lang="ru-RU" sz="4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Увеличить количество освещаемых подтем в рамках выбранной специализации.</a:t>
            </a:r>
            <a:r>
              <a:rPr lang="ru-RU" sz="4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Этот пункт вытекает из отчётов моих коллег. Суть в том, что публикация статей под разнообразными УДК (в рамках определённого форватора) положительно влияет на популярность у слушателей</a:t>
            </a:r>
            <a:endParaRPr lang="ru-RU" sz="440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ru-RU" sz="3600"/>
          </a:p>
        </p:txBody>
      </p:sp>
    </p:spTree>
    <p:extLst>
      <p:ext uri="{BB962C8B-B14F-4D97-AF65-F5344CB8AC3E}">
        <p14:creationId xmlns:p14="http://schemas.microsoft.com/office/powerpoint/2010/main" val="171643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22731"/>
            <a:ext cx="9905999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/>
              <a:t>Сбор данных</a:t>
            </a:r>
            <a:r>
              <a:rPr lang="en-US" sz="3600"/>
              <a:t>:</a:t>
            </a:r>
            <a:r>
              <a:rPr lang="ru-RU" sz="3600"/>
              <a:t> поиск журналов для сравнения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xmlns="" id="{62F8DE42-CDF1-47AE-B33E-4395F4813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151673"/>
              </p:ext>
            </p:extLst>
          </p:nvPr>
        </p:nvGraphicFramePr>
        <p:xfrm>
          <a:off x="1998873" y="1643329"/>
          <a:ext cx="8194249" cy="3394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1705">
                  <a:extLst>
                    <a:ext uri="{9D8B030D-6E8A-4147-A177-3AD203B41FA5}">
                      <a16:colId xmlns:a16="http://schemas.microsoft.com/office/drawing/2014/main" xmlns="" val="2910940028"/>
                    </a:ext>
                  </a:extLst>
                </a:gridCol>
                <a:gridCol w="3447606">
                  <a:extLst>
                    <a:ext uri="{9D8B030D-6E8A-4147-A177-3AD203B41FA5}">
                      <a16:colId xmlns:a16="http://schemas.microsoft.com/office/drawing/2014/main" xmlns="" val="1649759378"/>
                    </a:ext>
                  </a:extLst>
                </a:gridCol>
                <a:gridCol w="3684938">
                  <a:extLst>
                    <a:ext uri="{9D8B030D-6E8A-4147-A177-3AD203B41FA5}">
                      <a16:colId xmlns:a16="http://schemas.microsoft.com/office/drawing/2014/main" xmlns="" val="3480660049"/>
                    </a:ext>
                  </a:extLst>
                </a:gridCol>
              </a:tblGrid>
              <a:tr h="8487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Категория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Количество точных совпадений УДК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Количество примерных совпадений УДК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9411041"/>
                  </a:ext>
                </a:extLst>
              </a:tr>
              <a:tr h="8487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К1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7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xmlns="" val="2985606069"/>
                  </a:ext>
                </a:extLst>
              </a:tr>
              <a:tr h="8487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К2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12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xmlns="" val="1199832829"/>
                  </a:ext>
                </a:extLst>
              </a:tr>
              <a:tr h="8487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К3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7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xmlns="" val="3825205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65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5" y="2537013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7200"/>
              <a:t>Спасибо за внимание!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</p:spTree>
    <p:extLst>
      <p:ext uri="{BB962C8B-B14F-4D97-AF65-F5344CB8AC3E}">
        <p14:creationId xmlns:p14="http://schemas.microsoft.com/office/powerpoint/2010/main" val="2993030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322731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/>
              <a:t>Сбор данных</a:t>
            </a:r>
            <a:r>
              <a:rPr lang="en-US" sz="3600" dirty="0"/>
              <a:t>:</a:t>
            </a:r>
            <a:r>
              <a:rPr lang="ru-RU" sz="3600" dirty="0"/>
              <a:t> источники данных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xmlns="" id="{38D656AC-4061-46D4-8BE6-84C94F0B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57" y="1316909"/>
            <a:ext cx="6786282" cy="175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961230B-9C8F-492D-82F3-56AC6111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857" y="3429000"/>
            <a:ext cx="6786282" cy="13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08FD46A-FB3E-0FAD-2701-DD256D7089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20" r="86818" b="44202"/>
          <a:stretch/>
        </p:blipFill>
        <p:spPr>
          <a:xfrm>
            <a:off x="8348763" y="2015160"/>
            <a:ext cx="2032909" cy="40579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FBAED55-96A6-9DFE-9B02-44492B8A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9019" r="29092" b="55286"/>
          <a:stretch/>
        </p:blipFill>
        <p:spPr>
          <a:xfrm>
            <a:off x="1520104" y="4183773"/>
            <a:ext cx="6672550" cy="18893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9C5E4B4B-A8FF-BA09-58EC-7A9F43FD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019" r="38528" b="55617"/>
          <a:stretch/>
        </p:blipFill>
        <p:spPr>
          <a:xfrm>
            <a:off x="1520104" y="1538063"/>
            <a:ext cx="6672550" cy="2159264"/>
          </a:xfrm>
          <a:prstGeom prst="rect">
            <a:avLst/>
          </a:prstGeom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xmlns="" id="{C1AA34F6-0567-B873-6D68-F0C64675DE1C}"/>
              </a:ext>
            </a:extLst>
          </p:cNvPr>
          <p:cNvSpPr txBox="1">
            <a:spLocks/>
          </p:cNvSpPr>
          <p:nvPr/>
        </p:nvSpPr>
        <p:spPr>
          <a:xfrm>
            <a:off x="708213" y="322731"/>
            <a:ext cx="10945905" cy="2294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600" dirty="0"/>
              <a:t>Формирование таблиц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CD6F804-A71E-D7FA-32B7-E3381C23850B}"/>
              </a:ext>
            </a:extLst>
          </p:cNvPr>
          <p:cNvSpPr txBox="1"/>
          <p:nvPr/>
        </p:nvSpPr>
        <p:spPr>
          <a:xfrm>
            <a:off x="1540150" y="1110174"/>
            <a:ext cx="331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Таблица </a:t>
            </a:r>
            <a:r>
              <a:rPr lang="en-US" dirty="0"/>
              <a:t>“</a:t>
            </a:r>
            <a:r>
              <a:rPr lang="ru-RU" dirty="0"/>
              <a:t>Статьи</a:t>
            </a:r>
            <a:r>
              <a:rPr lang="en-US" dirty="0"/>
              <a:t>”</a:t>
            </a:r>
            <a:r>
              <a:rPr lang="ru-RU" dirty="0"/>
              <a:t> - 573 записей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20777B9-1238-7281-44CD-5D14825B98EE}"/>
              </a:ext>
            </a:extLst>
          </p:cNvPr>
          <p:cNvSpPr txBox="1"/>
          <p:nvPr/>
        </p:nvSpPr>
        <p:spPr>
          <a:xfrm>
            <a:off x="1520104" y="3772877"/>
            <a:ext cx="339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Таблица </a:t>
            </a:r>
            <a:r>
              <a:rPr lang="en-US" dirty="0"/>
              <a:t>“</a:t>
            </a:r>
            <a:r>
              <a:rPr lang="ru-RU" dirty="0"/>
              <a:t>Авторы</a:t>
            </a:r>
            <a:r>
              <a:rPr lang="en-US" dirty="0"/>
              <a:t>”</a:t>
            </a:r>
            <a:r>
              <a:rPr lang="ru-RU" dirty="0"/>
              <a:t> - 396 записей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FD377AF-F5F3-2F87-F28A-5934516A572B}"/>
              </a:ext>
            </a:extLst>
          </p:cNvPr>
          <p:cNvSpPr txBox="1"/>
          <p:nvPr/>
        </p:nvSpPr>
        <p:spPr>
          <a:xfrm>
            <a:off x="8348763" y="1076398"/>
            <a:ext cx="1708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Связующая таблица - 573 записей</a:t>
            </a:r>
          </a:p>
        </p:txBody>
      </p:sp>
    </p:spTree>
    <p:extLst>
      <p:ext uri="{BB962C8B-B14F-4D97-AF65-F5344CB8AC3E}">
        <p14:creationId xmlns:p14="http://schemas.microsoft.com/office/powerpoint/2010/main" val="168385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322731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/>
              <a:t>Сбор данных</a:t>
            </a:r>
            <a:r>
              <a:rPr lang="en-US" sz="3600"/>
              <a:t>:</a:t>
            </a:r>
            <a:r>
              <a:rPr lang="ru-RU" sz="3600"/>
              <a:t> структура базы данных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E52CF491-F2D0-4235-A476-498BC258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82" y="1352410"/>
            <a:ext cx="9658631" cy="48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322731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/>
              <a:t>Сбор данных</a:t>
            </a:r>
            <a:r>
              <a:rPr lang="en-US" sz="3600"/>
              <a:t>:</a:t>
            </a:r>
            <a:r>
              <a:rPr lang="ru-RU" sz="3600"/>
              <a:t> инструменты обработки данных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DAE95B0-6715-4DBB-9234-DC511E016B1F}"/>
              </a:ext>
            </a:extLst>
          </p:cNvPr>
          <p:cNvSpPr txBox="1"/>
          <p:nvPr/>
        </p:nvSpPr>
        <p:spPr>
          <a:xfrm>
            <a:off x="838201" y="1708800"/>
            <a:ext cx="6104964" cy="3133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pdfplumber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pandas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pd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match_both_specialties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Функция для фильтрации</a:t>
            </a:r>
            <a:r>
              <a:rPr lang="en-US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ищем и</a:t>
            </a:r>
            <a:r>
              <a:rPr lang="en-US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2.3.X, 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5.2.Y)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text: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has_23X 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re.search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800">
                <a:solidFill>
                  <a:srgbClr val="D1696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'\b2</a:t>
            </a:r>
            <a:r>
              <a:rPr lang="en-US" sz="800">
                <a:solidFill>
                  <a:srgbClr val="D7BA7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\.</a:t>
            </a:r>
            <a:r>
              <a:rPr lang="en-US" sz="800">
                <a:solidFill>
                  <a:srgbClr val="D1696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800">
                <a:solidFill>
                  <a:srgbClr val="D7BA7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\.</a:t>
            </a:r>
            <a:r>
              <a:rPr lang="en-US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>
                <a:solidFill>
                  <a:srgbClr val="D1696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1-8</a:t>
            </a:r>
            <a:r>
              <a:rPr lang="en-US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00">
                <a:solidFill>
                  <a:srgbClr val="D1696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\b'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text)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has_52Y 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re.search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800">
                <a:solidFill>
                  <a:srgbClr val="D1696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'\b5</a:t>
            </a:r>
            <a:r>
              <a:rPr lang="en-US" sz="800">
                <a:solidFill>
                  <a:srgbClr val="D7BA7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\.</a:t>
            </a:r>
            <a:r>
              <a:rPr lang="en-US" sz="800">
                <a:solidFill>
                  <a:srgbClr val="D1696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800">
                <a:solidFill>
                  <a:srgbClr val="D7BA7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\.</a:t>
            </a:r>
            <a:r>
              <a:rPr lang="en-US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>
                <a:solidFill>
                  <a:srgbClr val="D1696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1-8</a:t>
            </a:r>
            <a:r>
              <a:rPr lang="en-US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00">
                <a:solidFill>
                  <a:srgbClr val="D1696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\b'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text)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ru-RU" sz="80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has_23X </a:t>
            </a:r>
            <a:r>
              <a:rPr lang="ru-RU" sz="80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has_52Y  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Оставляем только если найдены оба шаблона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ru-RU" sz="80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pdf_path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"Копия Перечень _на 09 12 2024.pdf"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Открываем PDF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output_excel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"filtered.xlsx"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filtered_rows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[]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current_row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Переменная для объединения строк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pdfplumber.open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pdf_path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pdf: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6C01B22-E299-44CE-8F18-9019E7F8FD48}"/>
              </a:ext>
            </a:extLst>
          </p:cNvPr>
          <p:cNvSpPr txBox="1"/>
          <p:nvPr/>
        </p:nvSpPr>
        <p:spPr>
          <a:xfrm>
            <a:off x="5607423" y="1708800"/>
            <a:ext cx="6104964" cy="436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page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pdf.pages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table 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page.extract_table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table: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row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table: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row </a:t>
            </a:r>
            <a:r>
              <a:rPr lang="en-US" sz="80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(row) 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 </a:t>
            </a:r>
            <a:r>
              <a:rPr lang="en-US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Пропускаем пустые или некорректные строки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    </a:t>
            </a:r>
            <a:r>
              <a:rPr lang="ru-RU" sz="80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Если строка начинается с числа (№ журнала) - это новая запись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row[</a:t>
            </a:r>
            <a:r>
              <a:rPr lang="en-US" sz="80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80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isinstance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(row[</a:t>
            </a:r>
            <a:r>
              <a:rPr lang="en-US" sz="80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-US" sz="80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80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re.match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800">
                <a:solidFill>
                  <a:srgbClr val="D1696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'^\d</a:t>
            </a:r>
            <a:r>
              <a:rPr lang="en-US" sz="800">
                <a:solidFill>
                  <a:srgbClr val="D7BA7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>
                <a:solidFill>
                  <a:srgbClr val="D1696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row[</a:t>
            </a:r>
            <a:r>
              <a:rPr lang="en-US" sz="80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]):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    </a:t>
            </a:r>
            <a:r>
              <a:rPr lang="ru-RU" sz="80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current_row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 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Если уже есть собранная строка, добавляем в список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       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filtered_rows.append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current_row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    </a:t>
            </a:r>
            <a:r>
              <a:rPr lang="ru-RU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current_row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ru-RU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ru-RU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80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  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Заполняем недостающие столбцы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</a:t>
            </a:r>
            <a:r>
              <a:rPr lang="ru-RU" sz="80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   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current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# Продолжаем объединять данные в текущую строку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       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current_row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80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(row))):  </a:t>
            </a:r>
            <a:r>
              <a:rPr lang="en-US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Только пересекающиеся индексы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            </a:t>
            </a:r>
            <a:r>
              <a:rPr lang="ru-RU" sz="80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[i]:  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Добавляем только непустые значения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               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current_row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80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current_row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 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row[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]).strip()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current_row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Добавляем последнюю обработанную строку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filtered_rows.append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current_row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Фильтруем только журналы, где есть и 2.3.X, и 5.2.Y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filtered_rows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[row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row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filtered_rows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match_both_specialties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(row[</a:t>
            </a:r>
            <a:r>
              <a:rPr lang="en-US" sz="80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])]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Преобразуем в </a:t>
            </a:r>
            <a:r>
              <a:rPr lang="ru-RU" sz="80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ru-RU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ru-RU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"№"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"Наименование издания"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"ISSN"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"Научные специальности"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"Дата включения"</a:t>
            </a:r>
            <a:r>
              <a:rPr lang="ru-RU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 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pd.DataFrame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filtered_rows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columns) </a:t>
            </a:r>
            <a:r>
              <a:rPr lang="en-US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ru-RU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Сохраняем результат в</a:t>
            </a:r>
            <a:r>
              <a:rPr lang="en-US" sz="80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Excel</a:t>
            </a:r>
            <a:endParaRPr lang="ru-RU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df.to_excel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output_excel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en-US" sz="80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0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openpyxl</a:t>
            </a:r>
            <a:r>
              <a:rPr lang="en-US" sz="80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0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800"/>
          </a:p>
        </p:txBody>
      </p:sp>
    </p:spTree>
    <p:extLst>
      <p:ext uri="{BB962C8B-B14F-4D97-AF65-F5344CB8AC3E}">
        <p14:creationId xmlns:p14="http://schemas.microsoft.com/office/powerpoint/2010/main" val="75807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28" y="1084731"/>
            <a:ext cx="9812199" cy="537882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704848" y="275427"/>
            <a:ext cx="50369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/>
              <a:t>Базовая информация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26835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28" y="1084731"/>
            <a:ext cx="9812199" cy="537882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09692" y="234916"/>
            <a:ext cx="10115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 smtClean="0"/>
              <a:t>Базовые показатели при разных объемах статей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9480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54C6D5C-2F11-45F7-8E77-A33F385B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3" y="322731"/>
            <a:ext cx="10945905" cy="2294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/>
              <a:t>Гипотеза 1</a:t>
            </a:r>
            <a:r>
              <a:rPr lang="en-US" sz="3600" dirty="0"/>
              <a:t>:</a:t>
            </a:r>
            <a:r>
              <a:rPr lang="ru-RU" sz="3600" dirty="0"/>
              <a:t> Клиповое мышление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536967B3-5A21-4F16-882D-539D8705394E}"/>
              </a:ext>
            </a:extLst>
          </p:cNvPr>
          <p:cNvSpPr txBox="1">
            <a:spLocks/>
          </p:cNvSpPr>
          <p:nvPr/>
        </p:nvSpPr>
        <p:spPr>
          <a:xfrm>
            <a:off x="1142999" y="1470213"/>
            <a:ext cx="9905999" cy="499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480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38FA66B-EE30-48AD-B531-2BB68556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28" y="1084730"/>
            <a:ext cx="9639873" cy="53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1868</TotalTime>
  <Words>290</Words>
  <Application>Microsoft Office PowerPoint</Application>
  <PresentationFormat>Широкоэкранный</PresentationFormat>
  <Paragraphs>87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Consolas</vt:lpstr>
      <vt:lpstr>Times New Roman</vt:lpstr>
      <vt:lpstr>Trebuchet MS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Артём Сапожников</dc:creator>
  <cp:lastModifiedBy>Учетная запись Майкрософт</cp:lastModifiedBy>
  <cp:revision>17</cp:revision>
  <dcterms:created xsi:type="dcterms:W3CDTF">2025-03-03T07:15:51Z</dcterms:created>
  <dcterms:modified xsi:type="dcterms:W3CDTF">2025-03-04T21:22:48Z</dcterms:modified>
</cp:coreProperties>
</file>